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8"/>
  </p:notesMasterIdLst>
  <p:sldIdLst>
    <p:sldId id="264" r:id="rId6"/>
    <p:sldId id="265"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1000E-8A95-4D5C-8A82-3CB14164C339}" v="1" dt="2024-03-15T09:09:25.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94694"/>
  </p:normalViewPr>
  <p:slideViewPr>
    <p:cSldViewPr snapToGrid="0">
      <p:cViewPr varScale="1">
        <p:scale>
          <a:sx n="106" d="100"/>
          <a:sy n="106" d="100"/>
        </p:scale>
        <p:origin x="15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BABCB-3942-4150-9723-E6316CA04A78}" type="datetimeFigureOut">
              <a:rPr lang="en-GB" smtClean="0"/>
              <a:t>15/06/2026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590F3-0BC1-4F91-A0C1-AC87DCBAFD7E}" type="slidenum">
              <a:rPr lang="en-GB" smtClean="0"/>
              <a:t>‹#›</a:t>
            </a:fld>
            <a:endParaRPr lang="en-GB"/>
          </a:p>
        </p:txBody>
      </p:sp>
    </p:spTree>
    <p:extLst>
      <p:ext uri="{BB962C8B-B14F-4D97-AF65-F5344CB8AC3E}">
        <p14:creationId xmlns:p14="http://schemas.microsoft.com/office/powerpoint/2010/main" val="389822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08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359755"/>
            <a:ext cx="84201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839430"/>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99968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7043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74166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72059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5F2A3C0-CF1B-4F45-29C3-B5CF8329F586}"/>
              </a:ext>
            </a:extLst>
          </p:cNvPr>
          <p:cNvSpPr>
            <a:spLocks noGrp="1"/>
          </p:cNvSpPr>
          <p:nvPr>
            <p:ph idx="1"/>
          </p:nvPr>
        </p:nvSpPr>
        <p:spPr>
          <a:xfrm>
            <a:off x="681038" y="2506662"/>
            <a:ext cx="8543925" cy="298853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a:extLst>
              <a:ext uri="{FF2B5EF4-FFF2-40B4-BE49-F238E27FC236}">
                <a16:creationId xmlns:a16="http://schemas.microsoft.com/office/drawing/2014/main" id="{021C4665-EB09-682E-5F0D-C708CBD44C17}"/>
              </a:ext>
            </a:extLst>
          </p:cNvPr>
          <p:cNvSpPr>
            <a:spLocks noGrp="1"/>
          </p:cNvSpPr>
          <p:nvPr>
            <p:ph type="title"/>
          </p:nvPr>
        </p:nvSpPr>
        <p:spPr>
          <a:xfrm>
            <a:off x="681038" y="1046164"/>
            <a:ext cx="8543925"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539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61828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246084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6089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Placeholder 7">
            <a:extLst>
              <a:ext uri="{FF2B5EF4-FFF2-40B4-BE49-F238E27FC236}">
                <a16:creationId xmlns:a16="http://schemas.microsoft.com/office/drawing/2014/main" id="{B3EC0B40-4C3A-FD29-FDD7-45A3D511E16B}"/>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3522022351"/>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5" r:id="rId4"/>
    <p:sldLayoutId id="2147483663" r:id="rId5"/>
    <p:sldLayoutId id="2147483667" r:id="rId6"/>
    <p:sldLayoutId id="2147483668" r:id="rId7"/>
    <p:sldLayoutId id="2147483666" r:id="rId8"/>
    <p:sldLayoutId id="214748366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4A5-D635-439F-B55D-BCA0490D93D7}"/>
              </a:ext>
            </a:extLst>
          </p:cNvPr>
          <p:cNvSpPr>
            <a:spLocks noGrp="1"/>
          </p:cNvSpPr>
          <p:nvPr>
            <p:ph type="title"/>
          </p:nvPr>
        </p:nvSpPr>
        <p:spPr>
          <a:xfrm>
            <a:off x="681037" y="156899"/>
            <a:ext cx="8543925" cy="911412"/>
          </a:xfrm>
        </p:spPr>
        <p:txBody>
          <a:bodyPr/>
          <a:lstStyle/>
          <a:p>
            <a:pPr algn="ctr"/>
            <a:r>
              <a:rPr lang="en-US" dirty="0"/>
              <a:t>Idling Monitoring Sheet</a:t>
            </a:r>
          </a:p>
        </p:txBody>
      </p:sp>
      <p:sp>
        <p:nvSpPr>
          <p:cNvPr id="5" name="TextBox 4">
            <a:extLst>
              <a:ext uri="{FF2B5EF4-FFF2-40B4-BE49-F238E27FC236}">
                <a16:creationId xmlns:a16="http://schemas.microsoft.com/office/drawing/2014/main" id="{333847EE-163B-4043-2CE7-CEA9B8D6C841}"/>
              </a:ext>
            </a:extLst>
          </p:cNvPr>
          <p:cNvSpPr txBox="1"/>
          <p:nvPr/>
        </p:nvSpPr>
        <p:spPr>
          <a:xfrm>
            <a:off x="362139" y="1186848"/>
            <a:ext cx="9144001" cy="867160"/>
          </a:xfrm>
          <a:prstGeom prst="rect">
            <a:avLst/>
          </a:prstGeom>
          <a:noFill/>
        </p:spPr>
        <p:txBody>
          <a:bodyPr wrap="square" rtlCol="0">
            <a:spAutoFit/>
          </a:bodyPr>
          <a:lstStyle/>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Use this sheet to your record findings from your monitoring. We suggest the activity is undertaken at morning drop off, afternoon pick up and mid-morning/lunchtime when traffic should be lighter over a two-week period. This will provide three distinct times to compare. </a:t>
            </a:r>
          </a:p>
          <a:p>
            <a:endParaRPr lang="en-GB" dirty="0"/>
          </a:p>
        </p:txBody>
      </p:sp>
      <p:graphicFrame>
        <p:nvGraphicFramePr>
          <p:cNvPr id="6" name="Table 5">
            <a:extLst>
              <a:ext uri="{FF2B5EF4-FFF2-40B4-BE49-F238E27FC236}">
                <a16:creationId xmlns:a16="http://schemas.microsoft.com/office/drawing/2014/main" id="{1F46BDD5-3766-673B-39BC-CE4D46DE7459}"/>
              </a:ext>
            </a:extLst>
          </p:cNvPr>
          <p:cNvGraphicFramePr>
            <a:graphicFrameLocks noGrp="1"/>
          </p:cNvGraphicFramePr>
          <p:nvPr>
            <p:extLst>
              <p:ext uri="{D42A27DB-BD31-4B8C-83A1-F6EECF244321}">
                <p14:modId xmlns:p14="http://schemas.microsoft.com/office/powerpoint/2010/main" val="446082345"/>
              </p:ext>
            </p:extLst>
          </p:nvPr>
        </p:nvGraphicFramePr>
        <p:xfrm>
          <a:off x="681037" y="1891888"/>
          <a:ext cx="8504533" cy="3595564"/>
        </p:xfrm>
        <a:graphic>
          <a:graphicData uri="http://schemas.openxmlformats.org/drawingml/2006/table">
            <a:tbl>
              <a:tblPr firstRow="1" firstCol="1" bandRow="1"/>
              <a:tblGrid>
                <a:gridCol w="656852">
                  <a:extLst>
                    <a:ext uri="{9D8B030D-6E8A-4147-A177-3AD203B41FA5}">
                      <a16:colId xmlns:a16="http://schemas.microsoft.com/office/drawing/2014/main" val="479438628"/>
                    </a:ext>
                  </a:extLst>
                </a:gridCol>
                <a:gridCol w="570691">
                  <a:extLst>
                    <a:ext uri="{9D8B030D-6E8A-4147-A177-3AD203B41FA5}">
                      <a16:colId xmlns:a16="http://schemas.microsoft.com/office/drawing/2014/main" val="326479440"/>
                    </a:ext>
                  </a:extLst>
                </a:gridCol>
                <a:gridCol w="604708">
                  <a:extLst>
                    <a:ext uri="{9D8B030D-6E8A-4147-A177-3AD203B41FA5}">
                      <a16:colId xmlns:a16="http://schemas.microsoft.com/office/drawing/2014/main" val="4284838229"/>
                    </a:ext>
                  </a:extLst>
                </a:gridCol>
                <a:gridCol w="1631592">
                  <a:extLst>
                    <a:ext uri="{9D8B030D-6E8A-4147-A177-3AD203B41FA5}">
                      <a16:colId xmlns:a16="http://schemas.microsoft.com/office/drawing/2014/main" val="3861591095"/>
                    </a:ext>
                  </a:extLst>
                </a:gridCol>
                <a:gridCol w="1631592">
                  <a:extLst>
                    <a:ext uri="{9D8B030D-6E8A-4147-A177-3AD203B41FA5}">
                      <a16:colId xmlns:a16="http://schemas.microsoft.com/office/drawing/2014/main" val="3372229185"/>
                    </a:ext>
                  </a:extLst>
                </a:gridCol>
                <a:gridCol w="3409098">
                  <a:extLst>
                    <a:ext uri="{9D8B030D-6E8A-4147-A177-3AD203B41FA5}">
                      <a16:colId xmlns:a16="http://schemas.microsoft.com/office/drawing/2014/main" val="295654693"/>
                    </a:ext>
                  </a:extLst>
                </a:gridCol>
              </a:tblGrid>
              <a:tr h="715510">
                <a:tc>
                  <a:txBody>
                    <a:bodyPr/>
                    <a:lstStyle/>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Date</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Time</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Arial" panose="020B0604020202020204" pitchFamily="34" charset="0"/>
                          <a:ea typeface="Aptos" panose="020B0004020202020204" pitchFamily="34" charset="0"/>
                          <a:cs typeface="Arial" panose="020B0604020202020204" pitchFamily="34" charset="0"/>
                        </a:rPr>
                        <a:t>Location</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How many vehicles you can see with their engines running</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Pollution Reading</a:t>
                      </a:r>
                      <a:br>
                        <a:rPr lang="en-GB" sz="1200" kern="100" dirty="0">
                          <a:effectLst/>
                          <a:latin typeface="Arial" panose="020B0604020202020204" pitchFamily="34" charset="0"/>
                          <a:ea typeface="Aptos" panose="020B0004020202020204" pitchFamily="34" charset="0"/>
                          <a:cs typeface="Arial" panose="020B0604020202020204" pitchFamily="34" charset="0"/>
                        </a:rPr>
                      </a:br>
                      <a:r>
                        <a:rPr lang="en-GB" sz="1200" kern="100" dirty="0">
                          <a:effectLst/>
                          <a:latin typeface="Arial" panose="020B0604020202020204" pitchFamily="34" charset="0"/>
                          <a:ea typeface="Aptos" panose="020B0004020202020204" pitchFamily="34" charset="0"/>
                          <a:cs typeface="Arial" panose="020B0604020202020204" pitchFamily="34" charset="0"/>
                        </a:rPr>
                        <a:t>Red = High</a:t>
                      </a:r>
                      <a:br>
                        <a:rPr lang="en-GB" sz="1200" kern="100" dirty="0">
                          <a:effectLst/>
                          <a:latin typeface="Arial" panose="020B0604020202020204" pitchFamily="34" charset="0"/>
                          <a:ea typeface="Aptos" panose="020B0004020202020204" pitchFamily="34" charset="0"/>
                          <a:cs typeface="Arial" panose="020B0604020202020204" pitchFamily="34" charset="0"/>
                        </a:rPr>
                      </a:br>
                      <a:r>
                        <a:rPr lang="en-GB" sz="1200" kern="100" dirty="0">
                          <a:effectLst/>
                          <a:latin typeface="Arial" panose="020B0604020202020204" pitchFamily="34" charset="0"/>
                          <a:ea typeface="Aptos" panose="020B0004020202020204" pitchFamily="34" charset="0"/>
                          <a:cs typeface="Arial" panose="020B0604020202020204" pitchFamily="34" charset="0"/>
                        </a:rPr>
                        <a:t>Amber = Medium</a:t>
                      </a:r>
                      <a:br>
                        <a:rPr lang="en-GB" sz="1200" kern="100" dirty="0">
                          <a:effectLst/>
                          <a:latin typeface="Arial" panose="020B0604020202020204" pitchFamily="34" charset="0"/>
                          <a:ea typeface="Aptos" panose="020B0004020202020204" pitchFamily="34" charset="0"/>
                          <a:cs typeface="Arial" panose="020B0604020202020204" pitchFamily="34" charset="0"/>
                        </a:rPr>
                      </a:br>
                      <a:r>
                        <a:rPr lang="en-GB" sz="1200" kern="100" dirty="0">
                          <a:effectLst/>
                          <a:latin typeface="Arial" panose="020B0604020202020204" pitchFamily="34" charset="0"/>
                          <a:ea typeface="Aptos" panose="020B0004020202020204" pitchFamily="34" charset="0"/>
                          <a:cs typeface="Arial" panose="020B0604020202020204" pitchFamily="34" charset="0"/>
                        </a:rPr>
                        <a:t>Green = Low</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Use this column to record anything else you notice (think about what you can hear, see and smell) </a:t>
                      </a:r>
                    </a:p>
                    <a:p>
                      <a:pPr>
                        <a:lnSpc>
                          <a:spcPct val="107000"/>
                        </a:lnSpc>
                        <a:spcAft>
                          <a:spcPts val="800"/>
                        </a:spcAft>
                      </a:pPr>
                      <a:r>
                        <a:rPr lang="en-GB" sz="1200" kern="100" dirty="0">
                          <a:effectLst/>
                          <a:latin typeface="Arial" panose="020B0604020202020204" pitchFamily="34" charset="0"/>
                          <a:ea typeface="Aptos" panose="020B0004020202020204" pitchFamily="34" charset="0"/>
                          <a:cs typeface="Arial" panose="020B0604020202020204" pitchFamily="34"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850973"/>
                  </a:ext>
                </a:extLst>
              </a:tr>
              <a:tr h="257067">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8633413"/>
                  </a:ext>
                </a:extLst>
              </a:tr>
              <a:tr h="257067">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6182827"/>
                  </a:ext>
                </a:extLst>
              </a:tr>
              <a:tr h="257067">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806541"/>
                  </a:ext>
                </a:extLst>
              </a:tr>
              <a:tr h="257067">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347981"/>
                  </a:ext>
                </a:extLst>
              </a:tr>
              <a:tr h="257067">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8506283"/>
                  </a:ext>
                </a:extLst>
              </a:tr>
              <a:tr h="257067">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0468870"/>
                  </a:ext>
                </a:extLst>
              </a:tr>
            </a:tbl>
          </a:graphicData>
        </a:graphic>
      </p:graphicFrame>
    </p:spTree>
    <p:extLst>
      <p:ext uri="{BB962C8B-B14F-4D97-AF65-F5344CB8AC3E}">
        <p14:creationId xmlns:p14="http://schemas.microsoft.com/office/powerpoint/2010/main" val="177879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3D3A-002D-2EF9-D316-DA3752DC2897}"/>
              </a:ext>
            </a:extLst>
          </p:cNvPr>
          <p:cNvSpPr>
            <a:spLocks noGrp="1"/>
          </p:cNvSpPr>
          <p:nvPr>
            <p:ph type="ctrTitle"/>
          </p:nvPr>
        </p:nvSpPr>
        <p:spPr>
          <a:xfrm>
            <a:off x="742950" y="950614"/>
            <a:ext cx="8420100" cy="2796741"/>
          </a:xfrm>
        </p:spPr>
        <p:txBody>
          <a:bodyPr>
            <a:normAutofit fontScale="90000"/>
          </a:bodyPr>
          <a:lstStyle/>
          <a:p>
            <a:pPr marL="0" rtl="0" eaLnBrk="1" fontAlgn="t" latinLnBrk="0" hangingPunct="1">
              <a:lnSpc>
                <a:spcPct val="107000"/>
              </a:lnSpc>
              <a:spcBef>
                <a:spcPts val="0"/>
              </a:spcBef>
              <a:spcAft>
                <a:spcPts val="800"/>
              </a:spcAft>
            </a:pPr>
            <a:r>
              <a:rPr lang="en-GB" sz="6000" b="0" i="0" u="none" strike="noStrike"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Date</a:t>
            </a:r>
            <a:br>
              <a:rPr lang="en-GB" sz="8000" b="0" i="0" u="none" strike="noStrike" dirty="0">
                <a:effectLst/>
                <a:latin typeface="Arial" panose="020B0604020202020204" pitchFamily="34" charset="0"/>
              </a:rPr>
            </a:br>
            <a:r>
              <a:rPr lang="en-GB" sz="6000" b="0" i="0" u="none" strike="noStrike"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Time</a:t>
            </a:r>
            <a:br>
              <a:rPr lang="en-GB" sz="8000" b="0" i="0" u="none" strike="noStrike" dirty="0">
                <a:effectLst/>
                <a:latin typeface="Arial" panose="020B0604020202020204" pitchFamily="34" charset="0"/>
              </a:rPr>
            </a:br>
            <a:r>
              <a:rPr lang="en-GB" sz="6000" b="0" i="0" u="none" strike="noStrike"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Location</a:t>
            </a:r>
            <a:br>
              <a:rPr lang="en-GB" sz="8000" b="0" i="0" u="none" strike="noStrike" dirty="0">
                <a:effectLst/>
                <a:latin typeface="Arial" panose="020B0604020202020204" pitchFamily="34" charset="0"/>
              </a:rPr>
            </a:br>
            <a:r>
              <a:rPr lang="en-GB" sz="6000" b="0" i="0" u="none" strike="noStrike"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How many vehicles you can see with their engines running</a:t>
            </a:r>
            <a:br>
              <a:rPr lang="en-GB" sz="8000" b="0" i="0" u="none" strike="noStrike" dirty="0">
                <a:effectLst/>
                <a:latin typeface="Arial" panose="020B0604020202020204" pitchFamily="34" charset="0"/>
              </a:rPr>
            </a:br>
            <a:r>
              <a:rPr lang="en-GB" sz="6000" b="0" i="0" u="none" strike="noStrike"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Use this column to record anything else you notice (think about what you can hear, see and smell) </a:t>
            </a:r>
            <a:br>
              <a:rPr lang="en-GB" sz="8000" b="0" i="0" u="none" strike="noStrike" dirty="0">
                <a:effectLst/>
                <a:latin typeface="Arial" panose="020B0604020202020204" pitchFamily="34" charset="0"/>
              </a:rPr>
            </a:br>
            <a:r>
              <a:rPr lang="en-GB" sz="6000" b="0" i="0" u="none" strike="noStrike"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r>
              <a:rPr lang="en-GB" sz="5400" b="0" i="0" u="none" strike="noStrike"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en-GB" sz="8000" b="0" i="0" u="none" strike="noStrike" dirty="0">
                <a:effectLst/>
                <a:latin typeface="Arial" panose="020B0604020202020204" pitchFamily="34" charset="0"/>
              </a:rPr>
            </a:br>
            <a:endParaRPr lang="en-GB" dirty="0"/>
          </a:p>
        </p:txBody>
      </p:sp>
      <p:graphicFrame>
        <p:nvGraphicFramePr>
          <p:cNvPr id="6" name="Table 5">
            <a:extLst>
              <a:ext uri="{FF2B5EF4-FFF2-40B4-BE49-F238E27FC236}">
                <a16:creationId xmlns:a16="http://schemas.microsoft.com/office/drawing/2014/main" id="{7B662E80-DF2C-B1E4-0521-D880DE41CAD1}"/>
              </a:ext>
            </a:extLst>
          </p:cNvPr>
          <p:cNvGraphicFramePr>
            <a:graphicFrameLocks noGrp="1"/>
          </p:cNvGraphicFramePr>
          <p:nvPr>
            <p:extLst>
              <p:ext uri="{D42A27DB-BD31-4B8C-83A1-F6EECF244321}">
                <p14:modId xmlns:p14="http://schemas.microsoft.com/office/powerpoint/2010/main" val="358966063"/>
              </p:ext>
            </p:extLst>
          </p:nvPr>
        </p:nvGraphicFramePr>
        <p:xfrm>
          <a:off x="742950" y="1786443"/>
          <a:ext cx="8543925" cy="5073464"/>
        </p:xfrm>
        <a:graphic>
          <a:graphicData uri="http://schemas.openxmlformats.org/drawingml/2006/table">
            <a:tbl>
              <a:tblPr firstRow="1" firstCol="1" bandRow="1"/>
              <a:tblGrid>
                <a:gridCol w="702650">
                  <a:extLst>
                    <a:ext uri="{9D8B030D-6E8A-4147-A177-3AD203B41FA5}">
                      <a16:colId xmlns:a16="http://schemas.microsoft.com/office/drawing/2014/main" val="4153023407"/>
                    </a:ext>
                  </a:extLst>
                </a:gridCol>
                <a:gridCol w="623370">
                  <a:extLst>
                    <a:ext uri="{9D8B030D-6E8A-4147-A177-3AD203B41FA5}">
                      <a16:colId xmlns:a16="http://schemas.microsoft.com/office/drawing/2014/main" val="1927162216"/>
                    </a:ext>
                  </a:extLst>
                </a:gridCol>
                <a:gridCol w="666861">
                  <a:extLst>
                    <a:ext uri="{9D8B030D-6E8A-4147-A177-3AD203B41FA5}">
                      <a16:colId xmlns:a16="http://schemas.microsoft.com/office/drawing/2014/main" val="1723630578"/>
                    </a:ext>
                  </a:extLst>
                </a:gridCol>
                <a:gridCol w="1703394">
                  <a:extLst>
                    <a:ext uri="{9D8B030D-6E8A-4147-A177-3AD203B41FA5}">
                      <a16:colId xmlns:a16="http://schemas.microsoft.com/office/drawing/2014/main" val="1750073063"/>
                    </a:ext>
                  </a:extLst>
                </a:gridCol>
                <a:gridCol w="1703394">
                  <a:extLst>
                    <a:ext uri="{9D8B030D-6E8A-4147-A177-3AD203B41FA5}">
                      <a16:colId xmlns:a16="http://schemas.microsoft.com/office/drawing/2014/main" val="2144259269"/>
                    </a:ext>
                  </a:extLst>
                </a:gridCol>
                <a:gridCol w="3144256">
                  <a:extLst>
                    <a:ext uri="{9D8B030D-6E8A-4147-A177-3AD203B41FA5}">
                      <a16:colId xmlns:a16="http://schemas.microsoft.com/office/drawing/2014/main" val="1655874154"/>
                    </a:ext>
                  </a:extLst>
                </a:gridCol>
              </a:tblGrid>
              <a:tr h="381423">
                <a:tc>
                  <a:txBody>
                    <a:bodyPr/>
                    <a:lstStyle/>
                    <a:p>
                      <a:pPr>
                        <a:lnSpc>
                          <a:spcPct val="107000"/>
                        </a:lnSpc>
                        <a:spcAft>
                          <a:spcPts val="800"/>
                        </a:spcAft>
                      </a:pPr>
                      <a:r>
                        <a:rPr lang="en-GB" sz="1100" kern="100">
                          <a:effectLst/>
                          <a:latin typeface="Arial" panose="020B0604020202020204" pitchFamily="34" charset="0"/>
                          <a:ea typeface="Aptos" panose="020B0004020202020204" pitchFamily="34" charset="0"/>
                          <a:cs typeface="Arial" panose="020B0604020202020204" pitchFamily="34" charset="0"/>
                        </a:rPr>
                        <a:t>Date</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rial" panose="020B0604020202020204" pitchFamily="34" charset="0"/>
                          <a:ea typeface="Aptos" panose="020B0004020202020204" pitchFamily="34" charset="0"/>
                          <a:cs typeface="Arial" panose="020B0604020202020204" pitchFamily="34" charset="0"/>
                        </a:rPr>
                        <a:t>Time</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rial" panose="020B0604020202020204" pitchFamily="34" charset="0"/>
                          <a:ea typeface="Aptos" panose="020B0004020202020204" pitchFamily="34" charset="0"/>
                          <a:cs typeface="Arial" panose="020B0604020202020204" pitchFamily="34" charset="0"/>
                        </a:rPr>
                        <a:t>Location</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rial" panose="020B0604020202020204" pitchFamily="34" charset="0"/>
                          <a:ea typeface="Aptos" panose="020B0004020202020204" pitchFamily="34" charset="0"/>
                          <a:cs typeface="Arial" panose="020B0604020202020204" pitchFamily="34" charset="0"/>
                        </a:rPr>
                        <a:t>How many vehicles you can see with their engines running</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kern="100" dirty="0">
                          <a:effectLst/>
                          <a:latin typeface="Arial" panose="020B0604020202020204" pitchFamily="34" charset="0"/>
                          <a:ea typeface="Aptos" panose="020B0004020202020204" pitchFamily="34" charset="0"/>
                          <a:cs typeface="Arial" panose="020B0604020202020204" pitchFamily="34" charset="0"/>
                        </a:rPr>
                        <a:t>Pollution Reading</a:t>
                      </a:r>
                      <a:br>
                        <a:rPr lang="en-GB" sz="1100" kern="100" dirty="0">
                          <a:effectLst/>
                          <a:latin typeface="Arial" panose="020B0604020202020204" pitchFamily="34" charset="0"/>
                          <a:ea typeface="Aptos" panose="020B0004020202020204" pitchFamily="34" charset="0"/>
                          <a:cs typeface="Arial" panose="020B0604020202020204" pitchFamily="34" charset="0"/>
                        </a:rPr>
                      </a:br>
                      <a:r>
                        <a:rPr lang="en-GB" sz="1100" kern="100" dirty="0">
                          <a:effectLst/>
                          <a:latin typeface="Arial" panose="020B0604020202020204" pitchFamily="34" charset="0"/>
                          <a:ea typeface="Aptos" panose="020B0004020202020204" pitchFamily="34" charset="0"/>
                          <a:cs typeface="Arial" panose="020B0604020202020204" pitchFamily="34" charset="0"/>
                        </a:rPr>
                        <a:t>Red = High</a:t>
                      </a:r>
                      <a:br>
                        <a:rPr lang="en-GB" sz="1100" kern="100" dirty="0">
                          <a:effectLst/>
                          <a:latin typeface="Arial" panose="020B0604020202020204" pitchFamily="34" charset="0"/>
                          <a:ea typeface="Aptos" panose="020B0004020202020204" pitchFamily="34" charset="0"/>
                          <a:cs typeface="Arial" panose="020B0604020202020204" pitchFamily="34" charset="0"/>
                        </a:rPr>
                      </a:br>
                      <a:r>
                        <a:rPr lang="en-GB" sz="1100" kern="100" dirty="0">
                          <a:effectLst/>
                          <a:latin typeface="Arial" panose="020B0604020202020204" pitchFamily="34" charset="0"/>
                          <a:ea typeface="Aptos" panose="020B0004020202020204" pitchFamily="34" charset="0"/>
                          <a:cs typeface="Arial" panose="020B0604020202020204" pitchFamily="34" charset="0"/>
                        </a:rPr>
                        <a:t>Amber = Medium</a:t>
                      </a:r>
                      <a:br>
                        <a:rPr lang="en-GB" sz="1100" kern="100" dirty="0">
                          <a:effectLst/>
                          <a:latin typeface="Arial" panose="020B0604020202020204" pitchFamily="34" charset="0"/>
                          <a:ea typeface="Aptos" panose="020B0004020202020204" pitchFamily="34" charset="0"/>
                          <a:cs typeface="Arial" panose="020B0604020202020204" pitchFamily="34" charset="0"/>
                        </a:rPr>
                      </a:br>
                      <a:r>
                        <a:rPr lang="en-GB" sz="1100" kern="100" dirty="0">
                          <a:effectLst/>
                          <a:latin typeface="Arial" panose="020B0604020202020204" pitchFamily="34" charset="0"/>
                          <a:ea typeface="Aptos" panose="020B0004020202020204" pitchFamily="34" charset="0"/>
                          <a:cs typeface="Arial" panose="020B0604020202020204" pitchFamily="34" charset="0"/>
                        </a:rPr>
                        <a:t>Green = Low</a:t>
                      </a:r>
                    </a:p>
                    <a:p>
                      <a:pPr>
                        <a:lnSpc>
                          <a:spcPct val="107000"/>
                        </a:lnSpc>
                        <a:spcAft>
                          <a:spcPts val="800"/>
                        </a:spcAft>
                      </a:pPr>
                      <a:endParaRPr lang="en-GB" sz="1100" kern="100" dirty="0">
                        <a:effectLst/>
                        <a:latin typeface="Arial" panose="020B0604020202020204" pitchFamily="34" charset="0"/>
                        <a:ea typeface="Aptos" panose="020B0004020202020204" pitchFamily="34" charset="0"/>
                        <a:cs typeface="Arial" panose="020B0604020202020204" pitchFamily="34"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rial" panose="020B0604020202020204" pitchFamily="34" charset="0"/>
                          <a:ea typeface="Aptos" panose="020B0004020202020204" pitchFamily="34" charset="0"/>
                          <a:cs typeface="Arial" panose="020B0604020202020204" pitchFamily="34" charset="0"/>
                        </a:rPr>
                        <a:t>Use this column to record anything else you notice (think about what you can hear, see and smell) </a:t>
                      </a:r>
                    </a:p>
                    <a:p>
                      <a:pPr>
                        <a:lnSpc>
                          <a:spcPct val="107000"/>
                        </a:lnSpc>
                        <a:spcAft>
                          <a:spcPts val="800"/>
                        </a:spcAft>
                      </a:pPr>
                      <a:r>
                        <a:rPr lang="en-GB" sz="1100" kern="100" dirty="0">
                          <a:effectLst/>
                          <a:latin typeface="Arial" panose="020B0604020202020204" pitchFamily="34" charset="0"/>
                          <a:ea typeface="Aptos" panose="020B0004020202020204" pitchFamily="34" charset="0"/>
                          <a:cs typeface="Arial" panose="020B0604020202020204" pitchFamily="34"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7520603"/>
                  </a:ext>
                </a:extLst>
              </a:tr>
              <a:tr h="167105">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055918"/>
                  </a:ext>
                </a:extLst>
              </a:tr>
              <a:tr h="167105">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163148"/>
                  </a:ext>
                </a:extLst>
              </a:tr>
              <a:tr h="167105">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7385445"/>
                  </a:ext>
                </a:extLst>
              </a:tr>
              <a:tr h="167105">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94222"/>
                  </a:ext>
                </a:extLst>
              </a:tr>
              <a:tr h="167105">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9413461"/>
                  </a:ext>
                </a:extLst>
              </a:tr>
              <a:tr h="167105">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944373"/>
                  </a:ext>
                </a:extLst>
              </a:tr>
              <a:tr h="167105">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9163328"/>
                  </a:ext>
                </a:extLst>
              </a:tr>
              <a:tr h="167105">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0963257"/>
                  </a:ext>
                </a:extLst>
              </a:tr>
              <a:tr h="167105">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156" marR="6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90937"/>
                  </a:ext>
                </a:extLst>
              </a:tr>
            </a:tbl>
          </a:graphicData>
        </a:graphic>
      </p:graphicFrame>
    </p:spTree>
    <p:extLst>
      <p:ext uri="{BB962C8B-B14F-4D97-AF65-F5344CB8AC3E}">
        <p14:creationId xmlns:p14="http://schemas.microsoft.com/office/powerpoint/2010/main" val="1939035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792B7E9249D6849B823496EE55FCC11" ma:contentTypeVersion="0" ma:contentTypeDescription="Create a new document." ma:contentTypeScope="" ma:versionID="6f222d02343dac965cf2940f6e917191">
  <xsd:schema xmlns:xsd="http://www.w3.org/2001/XMLSchema" xmlns:xs="http://www.w3.org/2001/XMLSchema" xmlns:p="http://schemas.microsoft.com/office/2006/metadata/properties" xmlns:ns2="f5875d1f-2a18-427a-8f1e-ad57aedb2752" targetNamespace="http://schemas.microsoft.com/office/2006/metadata/properties" ma:root="true" ma:fieldsID="2e002bb147f97ab622fdf10b569c9287" ns2:_="">
    <xsd:import namespace="f5875d1f-2a18-427a-8f1e-ad57aedb275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75d1f-2a18-427a-8f1e-ad57aedb27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5875d1f-2a18-427a-8f1e-ad57aedb2752">C7XE27RNE6DY-1601512607-1691709</_dlc_DocId>
    <_dlc_DocIdUrl xmlns="f5875d1f-2a18-427a-8f1e-ad57aedb2752">
      <Url>https://suffolknet.sharepoint.com/sites/PHCD/_layouts/15/DocIdRedir.aspx?ID=C7XE27RNE6DY-1601512607-1691709</Url>
      <Description>C7XE27RNE6DY-1601512607-1691709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622CB-0175-4755-8033-AD8AFBFF35B0}">
  <ds:schemaRefs>
    <ds:schemaRef ds:uri="http://schemas.microsoft.com/sharepoint/events"/>
  </ds:schemaRefs>
</ds:datastoreItem>
</file>

<file path=customXml/itemProps2.xml><?xml version="1.0" encoding="utf-8"?>
<ds:datastoreItem xmlns:ds="http://schemas.openxmlformats.org/officeDocument/2006/customXml" ds:itemID="{03BA05C0-AE4D-4230-BE42-312C14D09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875d1f-2a18-427a-8f1e-ad57aedb2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BAB981-C193-4F2B-B584-0DCACF2A3700}">
  <ds:schemaRefs>
    <ds:schemaRef ds:uri="http://schemas.microsoft.com/office/2006/metadata/properties"/>
    <ds:schemaRef ds:uri="http://schemas.microsoft.com/office/infopath/2007/PartnerControls"/>
    <ds:schemaRef ds:uri="f5875d1f-2a18-427a-8f1e-ad57aedb2752"/>
  </ds:schemaRefs>
</ds:datastoreItem>
</file>

<file path=customXml/itemProps4.xml><?xml version="1.0" encoding="utf-8"?>
<ds:datastoreItem xmlns:ds="http://schemas.openxmlformats.org/officeDocument/2006/customXml" ds:itemID="{F1E89323-C0DA-4753-9D5A-178FE7EC82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51</TotalTime>
  <Words>290</Words>
  <Application>Microsoft Office PowerPoint</Application>
  <PresentationFormat>A4 Paper (210x297 mm)</PresentationFormat>
  <Paragraphs>67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Idling Monitoring Sheet</vt:lpstr>
      <vt:lpstr>Date Time Location How many vehicles you can see with their engines running Use this column to record anything else you notice (think about what you can hear, see and smell)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Whitehead</dc:creator>
  <cp:lastModifiedBy>Rosie Welch</cp:lastModifiedBy>
  <cp:revision>11</cp:revision>
  <dcterms:created xsi:type="dcterms:W3CDTF">2024-02-01T18:10:46Z</dcterms:created>
  <dcterms:modified xsi:type="dcterms:W3CDTF">2026-06-15T10:25:56Z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0x010100E792B7E9249D6849B823496EE55FCC11</vt:lpwstr>
  </property>
  <property fmtid="{D5CDD505-2E9C-101B-9397-08002B2CF9AE}" pid="3" name="_dlc_DocIdItemGuid">
    <vt:lpwstr>5d50be47-b27a-475a-9b7d-bdd89541eaba</vt:lpwstr>
  </property>
</Properties>
</file>